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69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AAD039-13AD-4A68-ADAC-B494673D471E}" type="datetimeFigureOut">
              <a:rPr lang="ru-RU"/>
              <a:pPr>
                <a:defRPr/>
              </a:pPr>
              <a:t>05.04.2013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41E00-2D47-4B40-9AA8-A2473CAE24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2F41B-1ADF-4585-9BA8-8C2862770D9C}" type="datetimeFigureOut">
              <a:rPr lang="ru-RU"/>
              <a:pPr>
                <a:defRPr/>
              </a:pPr>
              <a:t>05.04.2013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2FDC8-375A-4FF5-A034-CA0C267B71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1BB2F-24D1-4B3F-AAA2-BA2E90A846F1}" type="datetimeFigureOut">
              <a:rPr lang="ru-RU"/>
              <a:pPr>
                <a:defRPr/>
              </a:pPr>
              <a:t>05.04.2013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06297-61B4-43A9-9902-D9750329F4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18F0E-F404-48C6-8170-3B30A5436A68}" type="datetimeFigureOut">
              <a:rPr lang="ru-RU"/>
              <a:pPr>
                <a:defRPr/>
              </a:pPr>
              <a:t>05.04.2013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A4CAE-AA0B-456E-982A-0085515395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097BE-5152-4906-9058-9562DCF4E6E0}" type="datetimeFigureOut">
              <a:rPr lang="ru-RU"/>
              <a:pPr>
                <a:defRPr/>
              </a:pPr>
              <a:t>05.04.2013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0A116-9929-4374-822F-6CD6E563EB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97EAA-D742-490B-9453-21B870B02C8D}" type="datetimeFigureOut">
              <a:rPr lang="ru-RU"/>
              <a:pPr>
                <a:defRPr/>
              </a:pPr>
              <a:t>05.04.2013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D37B08-D5E3-4FAC-9B3B-BCD7CC3A02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80AF2-AE3A-465B-ADEB-8DC713BD4734}" type="datetimeFigureOut">
              <a:rPr lang="ru-RU"/>
              <a:pPr>
                <a:defRPr/>
              </a:pPr>
              <a:t>05.04.2013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F341A-5E84-4DA4-9D70-7CAAC2BFDC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77118-DC02-4F5A-B43D-D8CCA58570D0}" type="datetimeFigureOut">
              <a:rPr lang="ru-RU"/>
              <a:pPr>
                <a:defRPr/>
              </a:pPr>
              <a:t>05.04.2013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DC83A-CFAB-4648-BD82-9AC35C1D04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6DF0C-27F9-457D-9199-914EFE6138C7}" type="datetimeFigureOut">
              <a:rPr lang="ru-RU"/>
              <a:pPr>
                <a:defRPr/>
              </a:pPr>
              <a:t>05.04.2013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07B19-43B3-4B3D-8B1C-9E294010E0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145C0-9ED5-4611-9E66-E31240C7D9F0}" type="datetimeFigureOut">
              <a:rPr lang="ru-RU"/>
              <a:pPr>
                <a:defRPr/>
              </a:pPr>
              <a:t>05.04.2013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066C6-D96D-4DE8-89D9-F6797AC787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10F6A-0AD6-488B-A43C-0F2687289749}" type="datetimeFigureOut">
              <a:rPr lang="ru-RU"/>
              <a:pPr>
                <a:defRPr/>
              </a:pPr>
              <a:t>05.04.2013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9C9AD-86DB-4249-AF45-29643A8A22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86BF8CB-D166-45BD-AA91-5DA9DFC7F3CC}" type="datetimeFigureOut">
              <a:rPr lang="ru-RU"/>
              <a:pPr>
                <a:defRPr/>
              </a:pPr>
              <a:t>05.04.2013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6B6B70A-1376-4D3F-A406-0C6A276BD8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egemat.ru/prepare/B8.html" TargetMode="External"/><Relationship Id="rId2" Type="http://schemas.openxmlformats.org/officeDocument/2006/relationships/hyperlink" Target="http://reshuege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bankege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smtClean="0">
                <a:solidFill>
                  <a:srgbClr val="C00000"/>
                </a:solidFill>
              </a:rPr>
              <a:t>Решение заданий В</a:t>
            </a:r>
            <a:r>
              <a:rPr lang="ru-RU" sz="2400" b="1" smtClean="0">
                <a:solidFill>
                  <a:srgbClr val="C00000"/>
                </a:solidFill>
              </a:rPr>
              <a:t>8 </a:t>
            </a:r>
            <a:r>
              <a:rPr lang="ru-RU" b="1" smtClean="0">
                <a:solidFill>
                  <a:srgbClr val="C00000"/>
                </a:solidFill>
              </a:rPr>
              <a:t> </a:t>
            </a:r>
            <a:br>
              <a:rPr lang="ru-RU" b="1" smtClean="0">
                <a:solidFill>
                  <a:srgbClr val="C00000"/>
                </a:solidFill>
              </a:rPr>
            </a:br>
            <a:r>
              <a:rPr lang="ru-RU" b="1" smtClean="0">
                <a:solidFill>
                  <a:srgbClr val="C00000"/>
                </a:solidFill>
              </a:rPr>
              <a:t>ЕГЭ по математике</a:t>
            </a:r>
            <a:endParaRPr lang="ru-RU" sz="2400" b="1" smtClean="0">
              <a:solidFill>
                <a:srgbClr val="C00000"/>
              </a:solidFill>
            </a:endParaRPr>
          </a:p>
        </p:txBody>
      </p:sp>
      <p:sp>
        <p:nvSpPr>
          <p:cNvPr id="1331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84438" y="4652963"/>
            <a:ext cx="6400800" cy="1752600"/>
          </a:xfrm>
        </p:spPr>
        <p:txBody>
          <a:bodyPr/>
          <a:lstStyle/>
          <a:p>
            <a:pPr algn="r"/>
            <a:r>
              <a:rPr lang="ru-RU" b="1" smtClean="0">
                <a:solidFill>
                  <a:srgbClr val="002060"/>
                </a:solidFill>
              </a:rPr>
              <a:t>Артамонова Л.В., </a:t>
            </a:r>
          </a:p>
          <a:p>
            <a:pPr algn="r"/>
            <a:r>
              <a:rPr lang="ru-RU" b="1" smtClean="0">
                <a:solidFill>
                  <a:srgbClr val="002060"/>
                </a:solidFill>
              </a:rPr>
              <a:t>учитель математики</a:t>
            </a:r>
          </a:p>
          <a:p>
            <a:pPr algn="r"/>
            <a:r>
              <a:rPr lang="ru-RU" b="1" smtClean="0">
                <a:solidFill>
                  <a:srgbClr val="002060"/>
                </a:solidFill>
              </a:rPr>
              <a:t>МКОУ «Москаленский лицей»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526463" cy="452596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002060"/>
                </a:solidFill>
              </a:rPr>
              <a:t>Решение.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Точки максимума соответствуют точкам смены знака производной с плюса на минус. На отрезке [−9;6] функция имеет две точки максимума </a:t>
            </a:r>
            <a:r>
              <a:rPr lang="ru-RU" i="1" dirty="0" smtClean="0"/>
              <a:t>x</a:t>
            </a:r>
            <a:r>
              <a:rPr lang="ru-RU" dirty="0" smtClean="0"/>
              <a:t> = − 4 и </a:t>
            </a:r>
            <a:r>
              <a:rPr lang="ru-RU" i="1" dirty="0" smtClean="0"/>
              <a:t>x</a:t>
            </a:r>
            <a:r>
              <a:rPr lang="ru-RU" dirty="0" smtClean="0"/>
              <a:t> = 4. </a:t>
            </a:r>
            <a:br>
              <a:rPr lang="ru-RU" dirty="0" smtClean="0"/>
            </a:br>
            <a:r>
              <a:rPr lang="ru-RU" b="1" dirty="0" smtClean="0">
                <a:solidFill>
                  <a:srgbClr val="C00000"/>
                </a:solidFill>
              </a:rPr>
              <a:t>Ответ: 2</a:t>
            </a:r>
            <a:r>
              <a:rPr lang="ru-RU" dirty="0" smtClean="0"/>
              <a:t>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200" b="1" dirty="0" smtClean="0">
                <a:solidFill>
                  <a:srgbClr val="C00000"/>
                </a:solidFill>
              </a:rPr>
              <a:t>На рисунке изображен график производной функции </a:t>
            </a:r>
            <a:r>
              <a:rPr lang="ru-RU" sz="2200" b="1" i="1" dirty="0" smtClean="0">
                <a:solidFill>
                  <a:srgbClr val="C00000"/>
                </a:solidFill>
              </a:rPr>
              <a:t>f(x)</a:t>
            </a:r>
            <a:r>
              <a:rPr lang="ru-RU" sz="2200" b="1" dirty="0" smtClean="0">
                <a:solidFill>
                  <a:srgbClr val="C00000"/>
                </a:solidFill>
              </a:rPr>
              <a:t>, определенной на интервале (−10; 8). Найдите количество точек максимума функции </a:t>
            </a:r>
            <a:r>
              <a:rPr lang="ru-RU" sz="2200" b="1" i="1" dirty="0" smtClean="0">
                <a:solidFill>
                  <a:srgbClr val="C00000"/>
                </a:solidFill>
              </a:rPr>
              <a:t>f(x)</a:t>
            </a:r>
            <a:r>
              <a:rPr lang="ru-RU" sz="2200" b="1" dirty="0" smtClean="0">
                <a:solidFill>
                  <a:srgbClr val="C00000"/>
                </a:solidFill>
              </a:rPr>
              <a:t> на отрезке [−9;6].</a:t>
            </a:r>
            <a:br>
              <a:rPr lang="ru-RU" sz="2200" b="1" dirty="0" smtClean="0">
                <a:solidFill>
                  <a:srgbClr val="C0000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/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002060"/>
                </a:solidFill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4339" name="Объект 2"/>
          <p:cNvSpPr txBox="1">
            <a:spLocks/>
          </p:cNvSpPr>
          <p:nvPr/>
        </p:nvSpPr>
        <p:spPr bwMode="auto">
          <a:xfrm>
            <a:off x="4795838" y="1730375"/>
            <a:ext cx="41878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r>
              <a:rPr lang="ru-RU" sz="3200">
                <a:latin typeface="Calibri" pitchFamily="34" charset="0"/>
              </a:rPr>
              <a:t/>
            </a:r>
            <a:br>
              <a:rPr lang="ru-RU" sz="3200">
                <a:latin typeface="Calibri" pitchFamily="34" charset="0"/>
              </a:rPr>
            </a:br>
            <a:endParaRPr lang="ru-RU" sz="3200">
              <a:latin typeface="Calibri" pitchFamily="34" charset="0"/>
            </a:endParaRPr>
          </a:p>
        </p:txBody>
      </p:sp>
      <p:pic>
        <p:nvPicPr>
          <p:cNvPr id="1434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4221163"/>
            <a:ext cx="5473700" cy="251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526463" cy="4525963"/>
          </a:xfrm>
        </p:spPr>
        <p:txBody>
          <a:bodyPr/>
          <a:lstStyle/>
          <a:p>
            <a:r>
              <a:rPr lang="ru-RU" b="1" smtClean="0">
                <a:solidFill>
                  <a:srgbClr val="002060"/>
                </a:solidFill>
              </a:rPr>
              <a:t>Решение.</a:t>
            </a: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200" b="1" dirty="0" smtClean="0">
                <a:solidFill>
                  <a:srgbClr val="C00000"/>
                </a:solidFill>
              </a:rPr>
              <a:t>На рисунке изображен график функции y=f(x), определенной на интервале (−1; 12). Определите количество целых точек, в которых производная функции отрицательна.</a:t>
            </a:r>
            <a:br>
              <a:rPr lang="ru-RU" sz="2200" b="1" dirty="0" smtClean="0">
                <a:solidFill>
                  <a:srgbClr val="C00000"/>
                </a:solidFill>
              </a:rPr>
            </a:br>
            <a:r>
              <a:rPr lang="ru-RU" sz="2200" b="1" dirty="0" smtClean="0">
                <a:solidFill>
                  <a:srgbClr val="C00000"/>
                </a:solidFill>
              </a:rPr>
              <a:t/>
            </a:r>
            <a:br>
              <a:rPr lang="ru-RU" sz="2200" b="1" dirty="0" smtClean="0">
                <a:solidFill>
                  <a:srgbClr val="C00000"/>
                </a:solidFill>
              </a:rPr>
            </a:br>
            <a:r>
              <a:rPr lang="ru-RU" sz="2200" b="1" dirty="0" smtClean="0">
                <a:solidFill>
                  <a:srgbClr val="C00000"/>
                </a:solidFill>
              </a:rPr>
              <a:t/>
            </a:r>
            <a:br>
              <a:rPr lang="ru-RU" sz="2200" b="1" dirty="0" smtClean="0">
                <a:solidFill>
                  <a:srgbClr val="C00000"/>
                </a:solidFill>
              </a:rPr>
            </a:br>
            <a:r>
              <a:rPr lang="ru-RU" sz="2200" b="1" dirty="0" smtClean="0">
                <a:solidFill>
                  <a:srgbClr val="C00000"/>
                </a:solidFill>
              </a:rPr>
              <a:t/>
            </a:r>
            <a:br>
              <a:rPr lang="ru-RU" sz="2200" b="1" dirty="0" smtClean="0">
                <a:solidFill>
                  <a:srgbClr val="C0000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/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002060"/>
                </a:solidFill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5363" name="Объект 2"/>
          <p:cNvSpPr txBox="1">
            <a:spLocks/>
          </p:cNvSpPr>
          <p:nvPr/>
        </p:nvSpPr>
        <p:spPr bwMode="auto">
          <a:xfrm>
            <a:off x="4795838" y="1730375"/>
            <a:ext cx="41878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r>
              <a:rPr lang="ru-RU" sz="3200">
                <a:latin typeface="Calibri" pitchFamily="34" charset="0"/>
              </a:rPr>
              <a:t/>
            </a:r>
            <a:br>
              <a:rPr lang="ru-RU" sz="3200">
                <a:latin typeface="Calibri" pitchFamily="34" charset="0"/>
              </a:rPr>
            </a:br>
            <a:endParaRPr lang="ru-RU" sz="3200">
              <a:latin typeface="Calibri" pitchFamily="34" charset="0"/>
            </a:endParaRPr>
          </a:p>
        </p:txBody>
      </p:sp>
      <p:sp>
        <p:nvSpPr>
          <p:cNvPr id="15364" name="TextBox 1"/>
          <p:cNvSpPr txBox="1">
            <a:spLocks noChangeArrowheads="1"/>
          </p:cNvSpPr>
          <p:nvPr/>
        </p:nvSpPr>
        <p:spPr bwMode="auto">
          <a:xfrm>
            <a:off x="571500" y="2205038"/>
            <a:ext cx="7816850" cy="323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Производная функции отрицательна на тех интервалах, на которых функция убывает, т. е. на интервалах (0,5; 3), (6; 10) и (11; 12). В них содержатся целые точки 1, 2, 7, 8 и 9. Всего 5 точек. </a:t>
            </a:r>
            <a:br>
              <a:rPr lang="ru-RU" sz="2800">
                <a:latin typeface="Calibri" pitchFamily="34" charset="0"/>
              </a:rPr>
            </a:br>
            <a:r>
              <a:rPr lang="ru-RU" sz="2800" b="1">
                <a:solidFill>
                  <a:srgbClr val="C00000"/>
                </a:solidFill>
                <a:latin typeface="Calibri" pitchFamily="34" charset="0"/>
              </a:rPr>
              <a:t>Ответ: 5.</a:t>
            </a:r>
          </a:p>
          <a:p>
            <a:r>
              <a:rPr lang="ru-RU">
                <a:latin typeface="Calibri" pitchFamily="34" charset="0"/>
              </a:rPr>
              <a:t/>
            </a:r>
            <a:br>
              <a:rPr lang="ru-RU">
                <a:latin typeface="Calibri" pitchFamily="34" charset="0"/>
              </a:rPr>
            </a:br>
            <a:endParaRPr lang="ru-RU">
              <a:latin typeface="Calibri" pitchFamily="34" charset="0"/>
            </a:endParaRPr>
          </a:p>
        </p:txBody>
      </p:sp>
      <p:pic>
        <p:nvPicPr>
          <p:cNvPr id="1536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38" y="4002088"/>
            <a:ext cx="4392612" cy="262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>
                <a:solidFill>
                  <a:srgbClr val="C00000"/>
                </a:solidFill>
              </a:rPr>
              <a:t>На рисунке изображен график производной функции f(x), определенной на интервале (−10; 4). Найдите промежутки убывания функции f(x). В ответе укажите длину наибольшего из них.</a:t>
            </a:r>
            <a:br>
              <a:rPr lang="ru-RU" sz="2000" b="1" dirty="0" smtClean="0">
                <a:solidFill>
                  <a:srgbClr val="C00000"/>
                </a:solidFill>
              </a:rPr>
            </a:br>
            <a:r>
              <a:rPr lang="ru-RU" sz="2000" b="1" dirty="0" smtClean="0">
                <a:solidFill>
                  <a:srgbClr val="C00000"/>
                </a:solidFill>
              </a:rPr>
              <a:t/>
            </a:r>
            <a:br>
              <a:rPr lang="ru-RU" sz="2000" b="1" dirty="0" smtClean="0">
                <a:solidFill>
                  <a:srgbClr val="C00000"/>
                </a:solidFill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002060"/>
                </a:solidFill>
              </a:rPr>
              <a:t>Решение.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Промежутки убывания функции </a:t>
            </a:r>
            <a:r>
              <a:rPr lang="ru-RU" i="1" dirty="0" smtClean="0"/>
              <a:t>f(x)</a:t>
            </a:r>
            <a:r>
              <a:rPr lang="ru-RU" dirty="0" smtClean="0"/>
              <a:t> соответствуют промежуткам, на которых производная функции отрицательна, то есть интервалу (−9; −6) длиной 3 и интервалу (−2; 3) длиной 5. Длина наибольшего из них равна 5. </a:t>
            </a:r>
            <a:br>
              <a:rPr lang="ru-RU" dirty="0" smtClean="0"/>
            </a:br>
            <a:r>
              <a:rPr lang="ru-RU" b="1" dirty="0" smtClean="0">
                <a:solidFill>
                  <a:srgbClr val="C00000"/>
                </a:solidFill>
              </a:rPr>
              <a:t>Ответ: 5.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6387" name="Рисунок 3" descr="http://reshuege.ru/get_file?id=53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38" y="4508500"/>
            <a:ext cx="496887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611188" y="260350"/>
            <a:ext cx="8229600" cy="1143000"/>
          </a:xfrm>
        </p:spPr>
        <p:txBody>
          <a:bodyPr/>
          <a:lstStyle/>
          <a:p>
            <a:r>
              <a:rPr lang="ru-RU" sz="2000" b="1" smtClean="0">
                <a:solidFill>
                  <a:srgbClr val="C00000"/>
                </a:solidFill>
              </a:rPr>
              <a:t>На рисунке изображен график производной функции </a:t>
            </a:r>
            <a:r>
              <a:rPr lang="ru-RU" sz="2000" b="1" i="1" smtClean="0">
                <a:solidFill>
                  <a:srgbClr val="C00000"/>
                </a:solidFill>
              </a:rPr>
              <a:t>f(x)</a:t>
            </a:r>
            <a:r>
              <a:rPr lang="ru-RU" sz="2000" b="1" smtClean="0">
                <a:solidFill>
                  <a:srgbClr val="C00000"/>
                </a:solidFill>
              </a:rPr>
              <a:t>, определенной на интервале (−7; 14). Найдите количество точек максимума функции </a:t>
            </a:r>
            <a:r>
              <a:rPr lang="ru-RU" sz="2000" b="1" i="1" smtClean="0">
                <a:solidFill>
                  <a:srgbClr val="C00000"/>
                </a:solidFill>
              </a:rPr>
              <a:t>f(x)</a:t>
            </a:r>
            <a:r>
              <a:rPr lang="ru-RU" sz="2000" b="1" smtClean="0">
                <a:solidFill>
                  <a:srgbClr val="C00000"/>
                </a:solidFill>
              </a:rPr>
              <a:t> на отрезке [−6; 9]. </a:t>
            </a:r>
            <a:br>
              <a:rPr lang="ru-RU" sz="2000" b="1" smtClean="0">
                <a:solidFill>
                  <a:srgbClr val="C00000"/>
                </a:solidFill>
              </a:rPr>
            </a:br>
            <a:endParaRPr lang="ru-RU" sz="2000" b="1" smtClean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002060"/>
                </a:solidFill>
              </a:rPr>
              <a:t>Решение.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Точки максимума соответствуют точкам смены знака производной с положительного на отрицательный. На отрезке [−6; 9] функция имеет одну точку максимума </a:t>
            </a:r>
            <a:r>
              <a:rPr lang="ru-RU" i="1" dirty="0" smtClean="0"/>
              <a:t>x</a:t>
            </a:r>
            <a:r>
              <a:rPr lang="ru-RU" dirty="0" smtClean="0"/>
              <a:t> = 7. </a:t>
            </a:r>
            <a:br>
              <a:rPr lang="ru-RU" dirty="0" smtClean="0"/>
            </a:br>
            <a:r>
              <a:rPr lang="ru-RU" b="1" dirty="0" smtClean="0">
                <a:solidFill>
                  <a:srgbClr val="C00000"/>
                </a:solidFill>
              </a:rPr>
              <a:t>Ответ: 1.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4383088"/>
            <a:ext cx="5545137" cy="241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>
                <a:solidFill>
                  <a:srgbClr val="C00000"/>
                </a:solidFill>
              </a:rPr>
              <a:t/>
            </a:r>
            <a:br>
              <a:rPr lang="ru-RU" sz="2000" dirty="0" smtClean="0">
                <a:solidFill>
                  <a:srgbClr val="C00000"/>
                </a:solidFill>
              </a:rPr>
            </a:br>
            <a:r>
              <a:rPr lang="ru-RU" sz="2000" dirty="0">
                <a:solidFill>
                  <a:srgbClr val="C00000"/>
                </a:solidFill>
              </a:rPr>
              <a:t/>
            </a:r>
            <a:br>
              <a:rPr lang="ru-RU" sz="2000" dirty="0">
                <a:solidFill>
                  <a:srgbClr val="C00000"/>
                </a:solidFill>
              </a:rPr>
            </a:br>
            <a:r>
              <a:rPr lang="ru-RU" sz="2000" dirty="0" smtClean="0">
                <a:solidFill>
                  <a:srgbClr val="C00000"/>
                </a:solidFill>
              </a:rPr>
              <a:t/>
            </a:r>
            <a:br>
              <a:rPr lang="ru-RU" sz="2000" dirty="0" smtClean="0">
                <a:solidFill>
                  <a:srgbClr val="C00000"/>
                </a:solidFill>
              </a:rPr>
            </a:br>
            <a:r>
              <a:rPr lang="ru-RU" sz="2000" b="1" dirty="0" smtClean="0">
                <a:solidFill>
                  <a:srgbClr val="C00000"/>
                </a:solidFill>
              </a:rPr>
              <a:t>На рисунке изображен график производной функции f(x), определенной на интервале (−8; 6). Найдите промежутки возрастания функции f(x). В ответе укажите длину наибольшего из них.</a:t>
            </a:r>
            <a:br>
              <a:rPr lang="ru-RU" sz="2000" b="1" dirty="0" smtClean="0">
                <a:solidFill>
                  <a:srgbClr val="C00000"/>
                </a:solidFill>
              </a:rPr>
            </a:br>
            <a:r>
              <a:rPr lang="ru-RU" sz="2000" dirty="0" smtClean="0">
                <a:solidFill>
                  <a:srgbClr val="C00000"/>
                </a:solidFill>
              </a:rPr>
              <a:t/>
            </a:r>
            <a:br>
              <a:rPr lang="ru-RU" sz="2000" dirty="0" smtClean="0">
                <a:solidFill>
                  <a:srgbClr val="C00000"/>
                </a:solidFill>
              </a:rPr>
            </a:br>
            <a:r>
              <a:rPr lang="ru-RU" sz="2000" dirty="0" smtClean="0">
                <a:solidFill>
                  <a:srgbClr val="C00000"/>
                </a:solidFill>
              </a:rPr>
              <a:t/>
            </a:r>
            <a:br>
              <a:rPr lang="ru-RU" sz="2000" dirty="0" smtClean="0">
                <a:solidFill>
                  <a:srgbClr val="C00000"/>
                </a:solidFill>
              </a:rPr>
            </a:br>
            <a:r>
              <a:rPr lang="ru-RU" sz="2000" dirty="0" smtClean="0">
                <a:solidFill>
                  <a:srgbClr val="C00000"/>
                </a:solidFill>
              </a:rPr>
              <a:t/>
            </a:r>
            <a:br>
              <a:rPr lang="ru-RU" sz="2000" dirty="0" smtClean="0">
                <a:solidFill>
                  <a:srgbClr val="C00000"/>
                </a:solidFill>
              </a:rPr>
            </a:br>
            <a:endParaRPr lang="ru-RU" sz="2000" dirty="0">
              <a:solidFill>
                <a:srgbClr val="C00000"/>
              </a:solidFill>
            </a:endParaRPr>
          </a:p>
        </p:txBody>
      </p:sp>
      <p:sp>
        <p:nvSpPr>
          <p:cNvPr id="18434" name="Объект 2"/>
          <p:cNvSpPr>
            <a:spLocks noGrp="1"/>
          </p:cNvSpPr>
          <p:nvPr>
            <p:ph idx="1"/>
          </p:nvPr>
        </p:nvSpPr>
        <p:spPr>
          <a:xfrm>
            <a:off x="611188" y="1341438"/>
            <a:ext cx="8229600" cy="4525962"/>
          </a:xfrm>
        </p:spPr>
        <p:txBody>
          <a:bodyPr/>
          <a:lstStyle/>
          <a:p>
            <a:r>
              <a:rPr lang="ru-RU" b="1" smtClean="0">
                <a:solidFill>
                  <a:srgbClr val="002060"/>
                </a:solidFill>
              </a:rPr>
              <a:t>Решение.</a:t>
            </a:r>
            <a:r>
              <a:rPr lang="ru-RU" smtClean="0"/>
              <a:t/>
            </a:r>
            <a:br>
              <a:rPr lang="ru-RU" smtClean="0"/>
            </a:br>
            <a:r>
              <a:rPr lang="ru-RU" sz="2800" smtClean="0"/>
              <a:t>Промежутки возрастания функции </a:t>
            </a:r>
            <a:r>
              <a:rPr lang="ru-RU" sz="2800" i="1" smtClean="0"/>
              <a:t>f(x)</a:t>
            </a:r>
            <a:r>
              <a:rPr lang="ru-RU" sz="2800" smtClean="0"/>
              <a:t> соответствуют промежуткам, на которых производная функции положительна, то есть интервалам (−7; −5), (2; 5). Наибольший из них — интервал (2; 5), длина которого 3. </a:t>
            </a:r>
            <a:br>
              <a:rPr lang="ru-RU" sz="2800" smtClean="0"/>
            </a:br>
            <a:endParaRPr lang="ru-RU" sz="2800" smtClean="0"/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4149725"/>
            <a:ext cx="5184775" cy="258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>
                <a:solidFill>
                  <a:srgbClr val="C00000"/>
                </a:solidFill>
              </a:rPr>
              <a:t/>
            </a:r>
            <a:br>
              <a:rPr lang="ru-RU" sz="2000" b="1" smtClean="0">
                <a:solidFill>
                  <a:srgbClr val="C00000"/>
                </a:solidFill>
              </a:rPr>
            </a:br>
            <a:r>
              <a:rPr lang="ru-RU" sz="2000" b="1" smtClean="0">
                <a:solidFill>
                  <a:srgbClr val="C00000"/>
                </a:solidFill>
              </a:rPr>
              <a:t/>
            </a:r>
            <a:br>
              <a:rPr lang="ru-RU" sz="2000" b="1" smtClean="0">
                <a:solidFill>
                  <a:srgbClr val="C00000"/>
                </a:solidFill>
              </a:rPr>
            </a:br>
            <a:r>
              <a:rPr lang="ru-RU" sz="2000" b="1" smtClean="0">
                <a:solidFill>
                  <a:srgbClr val="C00000"/>
                </a:solidFill>
              </a:rPr>
              <a:t>На рисунке изображен график производной функции </a:t>
            </a:r>
            <a:r>
              <a:rPr lang="ru-RU" sz="2000" b="1" i="1" smtClean="0">
                <a:solidFill>
                  <a:srgbClr val="C00000"/>
                </a:solidFill>
              </a:rPr>
              <a:t>f(x)</a:t>
            </a:r>
            <a:r>
              <a:rPr lang="ru-RU" sz="2000" b="1" smtClean="0">
                <a:solidFill>
                  <a:srgbClr val="C00000"/>
                </a:solidFill>
              </a:rPr>
              <a:t>, определенной на интервале (−7; 10). Найдите количество точек минимума функции </a:t>
            </a:r>
            <a:r>
              <a:rPr lang="ru-RU" sz="2000" b="1" i="1" smtClean="0">
                <a:solidFill>
                  <a:srgbClr val="C00000"/>
                </a:solidFill>
              </a:rPr>
              <a:t>f(x)</a:t>
            </a:r>
            <a:r>
              <a:rPr lang="ru-RU" sz="2000" b="1" smtClean="0">
                <a:solidFill>
                  <a:srgbClr val="C00000"/>
                </a:solidFill>
              </a:rPr>
              <a:t> на отрезке [−3; 8].</a:t>
            </a:r>
            <a:br>
              <a:rPr lang="ru-RU" sz="2000" b="1" smtClean="0">
                <a:solidFill>
                  <a:srgbClr val="C00000"/>
                </a:solidFill>
              </a:rPr>
            </a:br>
            <a:r>
              <a:rPr lang="ru-RU" sz="2000" b="1" smtClean="0">
                <a:solidFill>
                  <a:srgbClr val="C00000"/>
                </a:solidFill>
              </a:rPr>
              <a:t/>
            </a:r>
            <a:br>
              <a:rPr lang="ru-RU" sz="2000" b="1" smtClean="0">
                <a:solidFill>
                  <a:srgbClr val="C00000"/>
                </a:solidFill>
              </a:rPr>
            </a:br>
            <a:r>
              <a:rPr lang="ru-RU" sz="2000" b="1" smtClean="0">
                <a:solidFill>
                  <a:srgbClr val="C00000"/>
                </a:solidFill>
              </a:rPr>
              <a:t/>
            </a:r>
            <a:br>
              <a:rPr lang="ru-RU" sz="2000" b="1" smtClean="0">
                <a:solidFill>
                  <a:srgbClr val="C00000"/>
                </a:solidFill>
              </a:rPr>
            </a:br>
            <a:endParaRPr lang="ru-RU" sz="2000" b="1" smtClean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002060"/>
                </a:solidFill>
              </a:rPr>
              <a:t>Решение.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Точки минимума соответствуют точкам смены знака производной с минуса на плюс. На отрезке [−3; 8] функция имеет одну точку минимума </a:t>
            </a:r>
            <a:r>
              <a:rPr lang="ru-RU" i="1" dirty="0" smtClean="0"/>
              <a:t>x</a:t>
            </a:r>
            <a:r>
              <a:rPr lang="ru-RU" dirty="0" smtClean="0"/>
              <a:t> = 4. </a:t>
            </a:r>
            <a:br>
              <a:rPr lang="ru-RU" dirty="0" smtClean="0"/>
            </a:br>
            <a:r>
              <a:rPr lang="ru-RU" b="1" dirty="0" smtClean="0">
                <a:solidFill>
                  <a:srgbClr val="C00000"/>
                </a:solidFill>
              </a:rPr>
              <a:t>Ответ: 1.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70175" y="4233863"/>
            <a:ext cx="5789613" cy="244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z="2000" smtClean="0">
              <a:solidFill>
                <a:srgbClr val="C00000"/>
              </a:solidFill>
            </a:endParaRPr>
          </a:p>
        </p:txBody>
      </p:sp>
      <p:pic>
        <p:nvPicPr>
          <p:cNvPr id="20482" name="Рисунок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BFFFF"/>
              </a:clrFrom>
              <a:clrTo>
                <a:srgbClr val="EBFFFF">
                  <a:alpha val="0"/>
                </a:srgbClr>
              </a:clrTo>
            </a:clrChange>
          </a:blip>
          <a:srcRect l="23640" t="44682" r="33713" b="50522"/>
          <a:stretch>
            <a:fillRect/>
          </a:stretch>
        </p:blipFill>
        <p:spPr bwMode="auto">
          <a:xfrm>
            <a:off x="827088" y="504825"/>
            <a:ext cx="7561262" cy="9080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0483" name="Объект 4"/>
          <p:cNvPicPr>
            <a:picLocks noGrp="1"/>
          </p:cNvPicPr>
          <p:nvPr>
            <p:ph idx="1"/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436" t="53558" r="24927" b="16251"/>
          <a:stretch>
            <a:fillRect/>
          </a:stretch>
        </p:blipFill>
        <p:spPr>
          <a:xfrm>
            <a:off x="819150" y="1628775"/>
            <a:ext cx="7856538" cy="40322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200" b="1" dirty="0" smtClean="0">
                <a:solidFill>
                  <a:srgbClr val="C00000"/>
                </a:solidFill>
              </a:rPr>
              <a:t/>
            </a:r>
            <a:br>
              <a:rPr lang="ru-RU" sz="2200" b="1" dirty="0" smtClean="0">
                <a:solidFill>
                  <a:srgbClr val="C00000"/>
                </a:solidFill>
              </a:rPr>
            </a:br>
            <a:r>
              <a:rPr lang="ru-RU" sz="2200" b="1" dirty="0">
                <a:solidFill>
                  <a:srgbClr val="C00000"/>
                </a:solidFill>
              </a:rPr>
              <a:t/>
            </a:r>
            <a:br>
              <a:rPr lang="ru-RU" sz="2200" b="1" dirty="0">
                <a:solidFill>
                  <a:srgbClr val="C00000"/>
                </a:solidFill>
              </a:rPr>
            </a:br>
            <a:r>
              <a:rPr lang="ru-RU" sz="2200" b="1" dirty="0" smtClean="0">
                <a:solidFill>
                  <a:srgbClr val="C00000"/>
                </a:solidFill>
              </a:rPr>
              <a:t/>
            </a:r>
            <a:br>
              <a:rPr lang="ru-RU" sz="2200" b="1" dirty="0" smtClean="0">
                <a:solidFill>
                  <a:srgbClr val="C00000"/>
                </a:solidFill>
              </a:rPr>
            </a:br>
            <a:r>
              <a:rPr lang="ru-RU" sz="2200" b="1" dirty="0">
                <a:solidFill>
                  <a:srgbClr val="C00000"/>
                </a:solidFill>
              </a:rPr>
              <a:t/>
            </a:r>
            <a:br>
              <a:rPr lang="ru-RU" sz="2200" b="1" dirty="0">
                <a:solidFill>
                  <a:srgbClr val="C00000"/>
                </a:solidFill>
              </a:rPr>
            </a:br>
            <a:r>
              <a:rPr lang="ru-RU" sz="2200" b="1" dirty="0" smtClean="0">
                <a:solidFill>
                  <a:srgbClr val="C00000"/>
                </a:solidFill>
              </a:rPr>
              <a:t/>
            </a:r>
            <a:br>
              <a:rPr lang="ru-RU" sz="2200" b="1" dirty="0" smtClean="0">
                <a:solidFill>
                  <a:srgbClr val="C00000"/>
                </a:solidFill>
              </a:rPr>
            </a:br>
            <a:r>
              <a:rPr lang="ru-RU" sz="2200" b="1" dirty="0">
                <a:solidFill>
                  <a:srgbClr val="C00000"/>
                </a:solidFill>
              </a:rPr>
              <a:t/>
            </a:r>
            <a:br>
              <a:rPr lang="ru-RU" sz="2200" b="1" dirty="0">
                <a:solidFill>
                  <a:srgbClr val="C00000"/>
                </a:solidFill>
              </a:rPr>
            </a:br>
            <a:r>
              <a:rPr lang="ru-RU" sz="2200" b="1" dirty="0" smtClean="0">
                <a:solidFill>
                  <a:srgbClr val="C00000"/>
                </a:solidFill>
              </a:rPr>
              <a:t>На рисунке изображен график производной функции </a:t>
            </a:r>
            <a:r>
              <a:rPr lang="ru-RU" sz="2200" b="1" i="1" dirty="0" smtClean="0">
                <a:solidFill>
                  <a:srgbClr val="C00000"/>
                </a:solidFill>
              </a:rPr>
              <a:t>f(x)</a:t>
            </a:r>
            <a:r>
              <a:rPr lang="ru-RU" sz="2200" b="1" dirty="0" smtClean="0">
                <a:solidFill>
                  <a:srgbClr val="C00000"/>
                </a:solidFill>
              </a:rPr>
              <a:t>, определенной на интервале (−16; 4). Найдите количество точек экстремума функции </a:t>
            </a:r>
            <a:r>
              <a:rPr lang="ru-RU" sz="2200" b="1" i="1" dirty="0" smtClean="0">
                <a:solidFill>
                  <a:srgbClr val="C00000"/>
                </a:solidFill>
              </a:rPr>
              <a:t>f(x)</a:t>
            </a:r>
            <a:r>
              <a:rPr lang="ru-RU" sz="2200" b="1" dirty="0" smtClean="0">
                <a:solidFill>
                  <a:srgbClr val="C00000"/>
                </a:solidFill>
              </a:rPr>
              <a:t> на отрезке [−14; 2].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750" y="1412875"/>
            <a:ext cx="8229600" cy="4525963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002060"/>
                </a:solidFill>
              </a:rPr>
              <a:t>Решение.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Точки экстремума соответствуют точкам смены знака производной — изображенным на графике нулям производной. Производная обращается в нуль в точках −13, −11, −9, −7. На отрезке [−14; 2] функция имеет 4 точки экстремума. </a:t>
            </a:r>
            <a:br>
              <a:rPr lang="ru-RU" dirty="0" smtClean="0"/>
            </a:br>
            <a:r>
              <a:rPr lang="ru-RU" b="1" dirty="0" smtClean="0">
                <a:solidFill>
                  <a:srgbClr val="C00000"/>
                </a:solidFill>
              </a:rPr>
              <a:t>Ответ: 4.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rgbClr val="C00000"/>
                </a:solidFill>
              </a:rPr>
              <a:t/>
            </a:r>
            <a:br>
              <a:rPr lang="ru-RU" b="1" dirty="0" smtClean="0">
                <a:solidFill>
                  <a:srgbClr val="C00000"/>
                </a:solidFill>
              </a:rPr>
            </a:b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4149725"/>
            <a:ext cx="5502275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700" b="1" dirty="0" smtClean="0">
                <a:solidFill>
                  <a:srgbClr val="C00000"/>
                </a:solidFill>
              </a:rPr>
              <a:t/>
            </a:r>
            <a:br>
              <a:rPr lang="ru-RU" sz="2700" b="1" dirty="0" smtClean="0">
                <a:solidFill>
                  <a:srgbClr val="C00000"/>
                </a:solidFill>
              </a:rPr>
            </a:br>
            <a:r>
              <a:rPr lang="ru-RU" sz="2700" b="1" dirty="0" smtClean="0">
                <a:solidFill>
                  <a:srgbClr val="C00000"/>
                </a:solidFill>
              </a:rPr>
              <a:t>На рисунке изображен график функции </a:t>
            </a:r>
            <a:r>
              <a:rPr lang="ru-RU" sz="2700" b="1" i="1" dirty="0" smtClean="0">
                <a:solidFill>
                  <a:srgbClr val="C00000"/>
                </a:solidFill>
              </a:rPr>
              <a:t>y=f(x)</a:t>
            </a:r>
            <a:r>
              <a:rPr lang="ru-RU" sz="2700" b="1" dirty="0" smtClean="0">
                <a:solidFill>
                  <a:srgbClr val="C00000"/>
                </a:solidFill>
              </a:rPr>
              <a:t>, определенной на интервале (−2; 12). Найдите сумму точек экстремума функции </a:t>
            </a:r>
            <a:r>
              <a:rPr lang="ru-RU" sz="2700" b="1" i="1" dirty="0" smtClean="0">
                <a:solidFill>
                  <a:srgbClr val="C00000"/>
                </a:solidFill>
              </a:rPr>
              <a:t>f(x)</a:t>
            </a:r>
            <a:r>
              <a:rPr lang="ru-RU" sz="2700" b="1" dirty="0" smtClean="0">
                <a:solidFill>
                  <a:srgbClr val="C00000"/>
                </a:solidFill>
              </a:rPr>
              <a:t>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750" y="1412875"/>
            <a:ext cx="8229600" cy="452596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002060"/>
                </a:solidFill>
              </a:rPr>
              <a:t>Решение.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Заданная функция имеет максимумы в точках 1, 4, 9, 11 и минимумы в точках 2, 7, 10. Поэтому сумма точек экстремума равна 1 + 4 + 9 + 11 + 2 + 7 + 10 = 44. </a:t>
            </a:r>
            <a:br>
              <a:rPr lang="ru-RU" dirty="0" smtClean="0"/>
            </a:br>
            <a:r>
              <a:rPr lang="ru-RU" b="1" dirty="0" smtClean="0">
                <a:solidFill>
                  <a:srgbClr val="C00000"/>
                </a:solidFill>
              </a:rPr>
              <a:t>Ответ: 44.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2531" name="Рисунок 4" descr="http://reshuege.ru/get_file?id=55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4076700"/>
            <a:ext cx="5761038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Объект 3"/>
          <p:cNvPicPr>
            <a:picLocks noGrp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460" t="55325" r="31410" b="38185"/>
          <a:stretch>
            <a:fillRect/>
          </a:stretch>
        </p:blipFill>
        <p:spPr>
          <a:xfrm>
            <a:off x="684213" y="404813"/>
            <a:ext cx="7991475" cy="1079500"/>
          </a:xfrm>
        </p:spPr>
      </p:pic>
      <p:pic>
        <p:nvPicPr>
          <p:cNvPr id="23554" name="Рисунок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460" t="64894" r="10754" b="7967"/>
          <a:stretch>
            <a:fillRect/>
          </a:stretch>
        </p:blipFill>
        <p:spPr bwMode="auto">
          <a:xfrm>
            <a:off x="468313" y="1897063"/>
            <a:ext cx="8675687" cy="412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700" b="1" dirty="0" smtClean="0">
                <a:solidFill>
                  <a:srgbClr val="C00000"/>
                </a:solidFill>
              </a:rPr>
              <a:t/>
            </a:r>
            <a:br>
              <a:rPr lang="ru-RU" sz="2700" b="1" dirty="0" smtClean="0">
                <a:solidFill>
                  <a:srgbClr val="C00000"/>
                </a:solidFill>
              </a:rPr>
            </a:br>
            <a:r>
              <a:rPr lang="ru-RU" sz="2700" b="1" dirty="0">
                <a:solidFill>
                  <a:srgbClr val="C00000"/>
                </a:solidFill>
              </a:rPr>
              <a:t/>
            </a:r>
            <a:br>
              <a:rPr lang="ru-RU" sz="2700" b="1" dirty="0">
                <a:solidFill>
                  <a:srgbClr val="C00000"/>
                </a:solidFill>
              </a:rPr>
            </a:br>
            <a:r>
              <a:rPr lang="ru-RU" sz="2700" b="1" dirty="0" smtClean="0">
                <a:solidFill>
                  <a:srgbClr val="C00000"/>
                </a:solidFill>
              </a:rPr>
              <a:t/>
            </a:r>
            <a:br>
              <a:rPr lang="ru-RU" sz="2700" b="1" dirty="0" smtClean="0">
                <a:solidFill>
                  <a:srgbClr val="C00000"/>
                </a:solidFill>
              </a:rPr>
            </a:br>
            <a:r>
              <a:rPr lang="ru-RU" sz="2700" b="1" dirty="0" smtClean="0">
                <a:solidFill>
                  <a:srgbClr val="C00000"/>
                </a:solidFill>
              </a:rPr>
              <a:t>На рисунке изображён график функции </a:t>
            </a:r>
            <a:r>
              <a:rPr lang="ru-RU" sz="2700" b="1" i="1" dirty="0" smtClean="0">
                <a:solidFill>
                  <a:srgbClr val="C00000"/>
                </a:solidFill>
              </a:rPr>
              <a:t>y=f(x)</a:t>
            </a:r>
            <a:r>
              <a:rPr lang="ru-RU" sz="2700" b="1" dirty="0" smtClean="0">
                <a:solidFill>
                  <a:srgbClr val="C00000"/>
                </a:solidFill>
              </a:rPr>
              <a:t> и касательная к нему в точке с абсциссой </a:t>
            </a:r>
            <a:r>
              <a:rPr lang="ru-RU" sz="2700" b="1" i="1" dirty="0" smtClean="0">
                <a:solidFill>
                  <a:srgbClr val="C00000"/>
                </a:solidFill>
              </a:rPr>
              <a:t>x</a:t>
            </a:r>
            <a:r>
              <a:rPr lang="ru-RU" sz="2700" b="1" baseline="-25000" dirty="0" smtClean="0">
                <a:solidFill>
                  <a:srgbClr val="C00000"/>
                </a:solidFill>
              </a:rPr>
              <a:t>0</a:t>
            </a:r>
            <a:r>
              <a:rPr lang="ru-RU" sz="2700" b="1" dirty="0" smtClean="0">
                <a:solidFill>
                  <a:srgbClr val="C00000"/>
                </a:solidFill>
              </a:rPr>
              <a:t>. Найдите значение производной функции </a:t>
            </a:r>
            <a:r>
              <a:rPr lang="ru-RU" sz="2700" b="1" i="1" dirty="0" smtClean="0">
                <a:solidFill>
                  <a:srgbClr val="C00000"/>
                </a:solidFill>
              </a:rPr>
              <a:t>f(x)</a:t>
            </a:r>
            <a:r>
              <a:rPr lang="ru-RU" sz="2700" b="1" dirty="0" smtClean="0">
                <a:solidFill>
                  <a:srgbClr val="C00000"/>
                </a:solidFill>
              </a:rPr>
              <a:t> в точке </a:t>
            </a:r>
            <a:r>
              <a:rPr lang="ru-RU" sz="2700" b="1" i="1" dirty="0" smtClean="0">
                <a:solidFill>
                  <a:srgbClr val="C00000"/>
                </a:solidFill>
              </a:rPr>
              <a:t>x</a:t>
            </a:r>
            <a:r>
              <a:rPr lang="ru-RU" sz="2700" b="1" baseline="-25000" dirty="0" smtClean="0">
                <a:solidFill>
                  <a:srgbClr val="C00000"/>
                </a:solidFill>
              </a:rPr>
              <a:t>0</a:t>
            </a:r>
            <a:r>
              <a:rPr lang="ru-RU" dirty="0" smtClean="0"/>
              <a:t>.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557588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002060"/>
                </a:solidFill>
              </a:rPr>
              <a:t>Решение.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600" dirty="0" smtClean="0"/>
              <a:t>Значение производной в точке касания равно угловому коэффициенту касательной, который в свою очередь равен тангенсу угла наклона данной касательной к оси абсцисс. Построим треугольник с вершинами в точках A (2; −2), B (2; 0), C (−6; 0). Угол наклона касательной к оси абсцисс будет равен углу, смежному с углом ACB </a:t>
            </a:r>
            <a:br>
              <a:rPr lang="ru-RU" sz="2600" dirty="0" smtClean="0"/>
            </a:br>
            <a:r>
              <a:rPr lang="ru-RU" sz="2600" dirty="0" smtClean="0"/>
              <a:t/>
            </a:r>
            <a:br>
              <a:rPr lang="ru-RU" sz="2600" dirty="0" smtClean="0"/>
            </a:br>
            <a:endParaRPr lang="ru-RU" sz="2600" dirty="0"/>
          </a:p>
        </p:txBody>
      </p:sp>
      <p:pic>
        <p:nvPicPr>
          <p:cNvPr id="24579" name="Рисунок 3" descr="http://reshuege.ru:89/formula/2e/2e8170f1e0a6b19238546a89ebdfddab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4292600"/>
            <a:ext cx="5834062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Рисунок 4" descr="http://reshuege.ru/get_file?id=55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4770438"/>
            <a:ext cx="2881312" cy="168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Рисунок 6" descr="http://reshuege.ru/get_file?id=553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91000" y="4797425"/>
            <a:ext cx="333375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На рисунке изображен график функции y = f(x) и касательная к этому графику в точке абсциссой, равной 3. Найдите значение производной этой функции в точке x = 3.</a:t>
            </a:r>
            <a:br>
              <a:rPr lang="ru-RU" sz="2400" b="1" dirty="0" smtClean="0">
                <a:solidFill>
                  <a:srgbClr val="C00000"/>
                </a:solidFill>
              </a:rPr>
            </a:b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25602" name="Объект 3" descr="http://egemat.ru/prepare/i/B8plot1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795963" y="1484313"/>
            <a:ext cx="2532062" cy="2214562"/>
          </a:xfrm>
        </p:spPr>
      </p:pic>
      <p:sp>
        <p:nvSpPr>
          <p:cNvPr id="25603" name="Прямоугольник 4"/>
          <p:cNvSpPr>
            <a:spLocks noChangeArrowheads="1"/>
          </p:cNvSpPr>
          <p:nvPr/>
        </p:nvSpPr>
        <p:spPr bwMode="auto">
          <a:xfrm>
            <a:off x="684213" y="1484313"/>
            <a:ext cx="45720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Для решения используем геометрический смысл производной: значение производной функции в точке равняется угловому коэффициенту касательной к графику этой функции, проведенной в этой точке. Угловой коэффициент касательной равен тангенсу угла между касательной и положительным направлением оси х (tg α). Угол α = β, как накрест лежащие углы при параллельных прямых y=0, y=1 и секущей-касательной. Для треугольника ABC</a:t>
            </a:r>
          </a:p>
          <a:p>
            <a:endParaRPr lang="ru-RU">
              <a:latin typeface="Calibri" pitchFamily="34" charset="0"/>
            </a:endParaRPr>
          </a:p>
        </p:txBody>
      </p:sp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3"/>
          <a:srcRect l="34750" r="30499"/>
          <a:stretch>
            <a:fillRect/>
          </a:stretch>
        </p:blipFill>
        <p:spPr bwMode="auto">
          <a:xfrm>
            <a:off x="827088" y="4714875"/>
            <a:ext cx="3354387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35600" y="3789363"/>
            <a:ext cx="3081338" cy="275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smtClean="0">
                <a:solidFill>
                  <a:srgbClr val="C00000"/>
                </a:solidFill>
              </a:rPr>
              <a:t>На рисунке изображены график функции y=f(x)  и касательная к нему в точке с абсциссой x 0   . Найдите значение производной функции f(x)  в точке x 0   . </a:t>
            </a: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7763" y="4089400"/>
            <a:ext cx="2774950" cy="275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836863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По свойствам касательной, формула касательной к функции </a:t>
            </a:r>
            <a:r>
              <a:rPr lang="ru-RU" dirty="0"/>
              <a:t>f(x) </a:t>
            </a:r>
            <a:r>
              <a:rPr lang="ru-RU" dirty="0" smtClean="0"/>
              <a:t> в точке </a:t>
            </a:r>
            <a:r>
              <a:rPr lang="ru-RU" dirty="0"/>
              <a:t>x 0  </a:t>
            </a:r>
            <a:r>
              <a:rPr lang="ru-RU" dirty="0" smtClean="0"/>
              <a:t> равна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y=f ′ (x 0 )⋅</a:t>
            </a:r>
            <a:r>
              <a:rPr lang="ru-RU" dirty="0" err="1"/>
              <a:t>x+b</a:t>
            </a:r>
            <a:r>
              <a:rPr lang="ru-RU" dirty="0"/>
              <a:t>,  b=</a:t>
            </a:r>
            <a:r>
              <a:rPr lang="ru-RU" dirty="0" err="1"/>
              <a:t>const</a:t>
            </a:r>
            <a:r>
              <a:rPr lang="ru-RU" dirty="0"/>
              <a:t> </a:t>
            </a: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По рисунку видно, что касательная к функции </a:t>
            </a:r>
            <a:r>
              <a:rPr lang="ru-RU" dirty="0"/>
              <a:t>f(x) </a:t>
            </a:r>
            <a:r>
              <a:rPr lang="ru-RU" dirty="0" smtClean="0"/>
              <a:t> в точке </a:t>
            </a:r>
            <a:r>
              <a:rPr lang="ru-RU" dirty="0"/>
              <a:t>x 0  </a:t>
            </a:r>
            <a:r>
              <a:rPr lang="ru-RU" dirty="0" smtClean="0"/>
              <a:t> проходит через точки (-3;2), (5,4). Следовательно, можно составить систему уравнений </a:t>
            </a:r>
            <a:endParaRPr lang="ru-RU" dirty="0"/>
          </a:p>
        </p:txBody>
      </p:sp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DD"/>
              </a:clrFrom>
              <a:clrTo>
                <a:srgbClr val="FFFFDD">
                  <a:alpha val="0"/>
                </a:srgbClr>
              </a:clrTo>
            </a:clrChange>
          </a:blip>
          <a:srcRect l="48027" t="52492" r="37444" b="30122"/>
          <a:stretch>
            <a:fillRect/>
          </a:stretch>
        </p:blipFill>
        <p:spPr bwMode="auto">
          <a:xfrm>
            <a:off x="900113" y="4437063"/>
            <a:ext cx="3024187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>
                <a:solidFill>
                  <a:srgbClr val="C00000"/>
                </a:solidFill>
              </a:rPr>
              <a:t>Источники</a:t>
            </a:r>
          </a:p>
        </p:txBody>
      </p:sp>
      <p:sp>
        <p:nvSpPr>
          <p:cNvPr id="27650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hlinkClick r:id="rId2"/>
              </a:rPr>
              <a:t>http://reshuege.ru/</a:t>
            </a:r>
            <a:endParaRPr lang="ru-RU" smtClean="0"/>
          </a:p>
          <a:p>
            <a:r>
              <a:rPr lang="en-US" smtClean="0">
                <a:hlinkClick r:id="rId3"/>
              </a:rPr>
              <a:t>http://egemat.ru/prepare/B8.html</a:t>
            </a:r>
            <a:endParaRPr lang="ru-RU" smtClean="0"/>
          </a:p>
          <a:p>
            <a:r>
              <a:rPr lang="en-US" smtClean="0">
                <a:hlinkClick r:id="rId4"/>
              </a:rPr>
              <a:t>http://bankege.ru/</a:t>
            </a:r>
            <a:endParaRPr lang="ru-RU" smtClean="0"/>
          </a:p>
          <a:p>
            <a:endParaRPr lang="ru-RU" smtClean="0"/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224</Words>
  <Application>Microsoft Office PowerPoint</Application>
  <PresentationFormat>Экран (4:3)</PresentationFormat>
  <Paragraphs>42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Решение заданий В8   ЕГЭ по математике</vt:lpstr>
      <vt:lpstr>       На рисунке изображен график производной функции f(x), определенной на интервале (−10; 8). Найдите количество точек максимума функции f(x) на отрезке [−9;6].      </vt:lpstr>
      <vt:lpstr>          На рисунке изображен график функции y=f(x), определенной на интервале (−1; 12). Определите количество целых точек, в которых производная функции отрицательна.         </vt:lpstr>
      <vt:lpstr>   На рисунке изображен график производной функции f(x), определенной на интервале (−10; 4). Найдите промежутки убывания функции f(x). В ответе укажите длину наибольшего из них.    </vt:lpstr>
      <vt:lpstr>На рисунке изображен график производной функции f(x), определенной на интервале (−7; 14). Найдите количество точек максимума функции f(x) на отрезке [−6; 9].  </vt:lpstr>
      <vt:lpstr>   На рисунке изображен график производной функции f(x), определенной на интервале (−8; 6). Найдите промежутки возрастания функции f(x). В ответе укажите длину наибольшего из них.    </vt:lpstr>
      <vt:lpstr>  На рисунке изображен график производной функции f(x), определенной на интервале (−7; 10). Найдите количество точек минимума функции f(x) на отрезке [−3; 8].   </vt:lpstr>
      <vt:lpstr>Слайд 8</vt:lpstr>
      <vt:lpstr>      На рисунке изображен график производной функции f(x), определенной на интервале (−16; 4). Найдите количество точек экстремума функции f(x) на отрезке [−14; 2].   </vt:lpstr>
      <vt:lpstr> На рисунке изображен график функции y=f(x), определенной на интервале (−2; 12). Найдите сумму точек экстремума функции f(x).  </vt:lpstr>
      <vt:lpstr>Слайд 11</vt:lpstr>
      <vt:lpstr>   На рисунке изображён график функции y=f(x) и касательная к нему в точке с абсциссой x0. Найдите значение производной функции f(x) в точке x0.   </vt:lpstr>
      <vt:lpstr>На рисунке изображен график функции y = f(x) и касательная к этому графику в точке абсциссой, равной 3. Найдите значение производной этой функции в точке x = 3. </vt:lpstr>
      <vt:lpstr>На рисунке изображены график функции y=f(x)  и касательная к нему в точке с абсциссой x 0   . Найдите значение производной функции f(x)  в точке x 0   . </vt:lpstr>
      <vt:lpstr>Источники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Решение заданий В8   ЕГЭ по математике</dc:title>
  <dc:creator>User</dc:creator>
  <cp:lastModifiedBy>User</cp:lastModifiedBy>
  <cp:revision>10</cp:revision>
  <dcterms:created xsi:type="dcterms:W3CDTF">2012-12-30T16:46:45Z</dcterms:created>
  <dcterms:modified xsi:type="dcterms:W3CDTF">2013-04-05T09:38:54Z</dcterms:modified>
</cp:coreProperties>
</file>